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ik7gOXQDpTLdoJHOz+DlksxfGC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F501B6-0913-4B31-81EA-191F51B10154}">
  <a:tblStyle styleId="{C1F501B6-0913-4B31-81EA-191F51B10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9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9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tiene sentido que no haya correlación entre la cantidad de habitaciones y la superficie total.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35a0afc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935a0afc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35a0afc4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935a0afc4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35a0afc4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935a0afc4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 dirty="0"/>
              <a:t>Elegir el modelo con mejor performance(</a:t>
            </a:r>
            <a:r>
              <a:rPr lang="es-AR" dirty="0" err="1"/>
              <a:t>features</a:t>
            </a:r>
            <a:r>
              <a:rPr lang="es-AR" dirty="0"/>
              <a:t> y </a:t>
            </a:r>
            <a:r>
              <a:rPr lang="es-AR" dirty="0" err="1"/>
              <a:t>lasso</a:t>
            </a:r>
            <a:r>
              <a:rPr lang="es-AR" dirty="0"/>
              <a:t>/</a:t>
            </a:r>
            <a:r>
              <a:rPr lang="es-AR" dirty="0" err="1"/>
              <a:t>ridge</a:t>
            </a:r>
            <a:r>
              <a:rPr lang="es-A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e6a20f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95e6a20f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1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Identificamos outliers que muy probablemente han sido mal cargados al </a:t>
            </a:r>
            <a:r>
              <a:rPr lang="en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sistema (+USD 20.000/m</a:t>
            </a:r>
            <a:r>
              <a:rPr lang="en" sz="1100" baseline="30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1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También hay outliers con muchas habitaciones.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1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Gran concentración de casos con 5 o menos habitaciones.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1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Tendencia a menor precio/m</a:t>
            </a:r>
            <a:r>
              <a:rPr lang="en" sz="1100" b="0" i="0" u="none" strike="noStrike" cap="none" baseline="30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1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a partir de 5 habitaciones.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3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/>
          <p:nvPr/>
        </p:nvSpPr>
        <p:spPr>
          <a:xfrm>
            <a:off x="3034091" y="165590"/>
            <a:ext cx="5916000" cy="1969801"/>
          </a:xfrm>
          <a:prstGeom prst="rect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955909" y="455870"/>
            <a:ext cx="5916000" cy="1969801"/>
          </a:xfrm>
          <a:prstGeom prst="rect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400391" y="779270"/>
            <a:ext cx="51393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Properati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" descr="A picture containing drawing, foo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1475" y="4575373"/>
            <a:ext cx="1848616" cy="55473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25582" y="3025945"/>
            <a:ext cx="47105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Nro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Lxs Data Masters</a:t>
            </a:r>
            <a:r>
              <a:rPr lang="en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" descr="Imagen que contiene reloj, dibujo, señal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4673" y="303434"/>
            <a:ext cx="1473200" cy="145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4"/>
          <p:cNvSpPr txBox="1"/>
          <p:nvPr/>
        </p:nvSpPr>
        <p:spPr>
          <a:xfrm>
            <a:off x="168745" y="353945"/>
            <a:ext cx="4740139" cy="99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Habitaciones y superficie/m</a:t>
            </a:r>
            <a:r>
              <a:rPr lang="en" sz="2400" b="1" i="0" u="none" strike="noStrike" cap="none" baseline="30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1" i="0" u="none" strike="noStrike" cap="none" baseline="30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74"/>
          <p:cNvSpPr txBox="1"/>
          <p:nvPr/>
        </p:nvSpPr>
        <p:spPr>
          <a:xfrm>
            <a:off x="168745" y="1287882"/>
            <a:ext cx="3188635" cy="137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Falta de correlación entre la cantidad de habitaciones y la superficie total.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Valores extremos.</a:t>
            </a: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9228" y="175870"/>
            <a:ext cx="4904772" cy="47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4"/>
          <p:cNvSpPr/>
          <p:nvPr/>
        </p:nvSpPr>
        <p:spPr>
          <a:xfrm>
            <a:off x="0" y="3813425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5"/>
          <p:cNvSpPr txBox="1"/>
          <p:nvPr/>
        </p:nvSpPr>
        <p:spPr>
          <a:xfrm>
            <a:off x="347707" y="220476"/>
            <a:ext cx="6125282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Superficie total y precio/m</a:t>
            </a:r>
            <a:r>
              <a:rPr lang="en" sz="3200" b="1" i="0" u="none" strike="noStrike" cap="none" baseline="30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200" b="1" i="0" u="none" strike="noStrike" cap="none" baseline="30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75"/>
          <p:cNvSpPr txBox="1"/>
          <p:nvPr/>
        </p:nvSpPr>
        <p:spPr>
          <a:xfrm>
            <a:off x="588600" y="2182392"/>
            <a:ext cx="4167300" cy="23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75"/>
          <p:cNvSpPr txBox="1"/>
          <p:nvPr/>
        </p:nvSpPr>
        <p:spPr>
          <a:xfrm>
            <a:off x="450472" y="1071335"/>
            <a:ext cx="3188635" cy="334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No hay correlación clara.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Esperábamos que una mayor superficie se tradujera en un menor precio/m</a:t>
            </a:r>
            <a:r>
              <a:rPr lang="en" sz="1600" b="0" i="0" u="none" strike="noStrike" cap="none" baseline="30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pero no fue así.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300" y="757989"/>
            <a:ext cx="4725228" cy="441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5"/>
          <p:cNvSpPr/>
          <p:nvPr/>
        </p:nvSpPr>
        <p:spPr>
          <a:xfrm>
            <a:off x="0" y="3813425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 txBox="1"/>
          <p:nvPr/>
        </p:nvSpPr>
        <p:spPr>
          <a:xfrm>
            <a:off x="47075" y="2945625"/>
            <a:ext cx="38007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LIMPIEZA VARIABLES</a:t>
            </a:r>
            <a:endParaRPr sz="24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76"/>
          <p:cNvSpPr txBox="1"/>
          <p:nvPr/>
        </p:nvSpPr>
        <p:spPr>
          <a:xfrm>
            <a:off x="5326525" y="2945625"/>
            <a:ext cx="35136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NUEVAS VARIABLES</a:t>
            </a:r>
            <a:endParaRPr sz="24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76"/>
          <p:cNvSpPr txBox="1"/>
          <p:nvPr/>
        </p:nvSpPr>
        <p:spPr>
          <a:xfrm>
            <a:off x="1573800" y="947250"/>
            <a:ext cx="54900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HICIMOS?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76"/>
          <p:cNvSpPr/>
          <p:nvPr/>
        </p:nvSpPr>
        <p:spPr>
          <a:xfrm>
            <a:off x="0" y="0"/>
            <a:ext cx="1455000" cy="18693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76"/>
          <p:cNvGrpSpPr/>
          <p:nvPr/>
        </p:nvGrpSpPr>
        <p:grpSpPr>
          <a:xfrm>
            <a:off x="1936933" y="316633"/>
            <a:ext cx="4727848" cy="1552751"/>
            <a:chOff x="1936850" y="481950"/>
            <a:chExt cx="4635600" cy="1387500"/>
          </a:xfrm>
        </p:grpSpPr>
        <p:sp>
          <p:nvSpPr>
            <p:cNvPr id="191" name="Google Shape;191;p76"/>
            <p:cNvSpPr/>
            <p:nvPr/>
          </p:nvSpPr>
          <p:spPr>
            <a:xfrm>
              <a:off x="1936850" y="1674850"/>
              <a:ext cx="4483200" cy="420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6"/>
            <p:cNvSpPr/>
            <p:nvPr/>
          </p:nvSpPr>
          <p:spPr>
            <a:xfrm>
              <a:off x="2165450" y="1691775"/>
              <a:ext cx="4407000" cy="1776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6"/>
            <p:cNvSpPr/>
            <p:nvPr/>
          </p:nvSpPr>
          <p:spPr>
            <a:xfrm rot="5400000">
              <a:off x="5709500" y="1150500"/>
              <a:ext cx="1379100" cy="420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6"/>
            <p:cNvSpPr/>
            <p:nvPr/>
          </p:nvSpPr>
          <p:spPr>
            <a:xfrm>
              <a:off x="6378050" y="710550"/>
              <a:ext cx="194400" cy="11589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8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00" name="Google Shape;200;p38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8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38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Superficie x m2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1892300" y="4630843"/>
            <a:ext cx="3640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Antes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98500"/>
            <a:ext cx="346686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7732" y="1664104"/>
            <a:ext cx="3466867" cy="2862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8"/>
          <p:cNvSpPr txBox="1"/>
          <p:nvPr/>
        </p:nvSpPr>
        <p:spPr>
          <a:xfrm>
            <a:off x="6858000" y="4630843"/>
            <a:ext cx="1181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77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12" name="Google Shape;212;p77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7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77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Precio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77"/>
          <p:cNvSpPr txBox="1"/>
          <p:nvPr/>
        </p:nvSpPr>
        <p:spPr>
          <a:xfrm>
            <a:off x="1892300" y="4630843"/>
            <a:ext cx="3640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Antes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77"/>
          <p:cNvSpPr txBox="1"/>
          <p:nvPr/>
        </p:nvSpPr>
        <p:spPr>
          <a:xfrm>
            <a:off x="6858000" y="4630843"/>
            <a:ext cx="1181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700" y="1463500"/>
            <a:ext cx="4290600" cy="315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00" y="1461835"/>
            <a:ext cx="4290600" cy="310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78"/>
          <p:cNvGrpSpPr/>
          <p:nvPr/>
        </p:nvGrpSpPr>
        <p:grpSpPr>
          <a:xfrm>
            <a:off x="571500" y="711823"/>
            <a:ext cx="8140700" cy="4214325"/>
            <a:chOff x="1297968" y="711823"/>
            <a:chExt cx="6436948" cy="4214325"/>
          </a:xfrm>
        </p:grpSpPr>
        <p:sp>
          <p:nvSpPr>
            <p:cNvPr id="224" name="Google Shape;224;p78"/>
            <p:cNvSpPr/>
            <p:nvPr/>
          </p:nvSpPr>
          <p:spPr>
            <a:xfrm rot="-5400000">
              <a:off x="6051166" y="711973"/>
              <a:ext cx="1683900" cy="1683600"/>
            </a:xfrm>
            <a:prstGeom prst="rtTriangle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8"/>
            <p:cNvSpPr/>
            <p:nvPr/>
          </p:nvSpPr>
          <p:spPr>
            <a:xfrm rot="10800000">
              <a:off x="1297968" y="3242548"/>
              <a:ext cx="1683900" cy="1683600"/>
            </a:xfrm>
            <a:prstGeom prst="rtTriangle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78"/>
          <p:cNvSpPr txBox="1"/>
          <p:nvPr/>
        </p:nvSpPr>
        <p:spPr>
          <a:xfrm>
            <a:off x="3475799" y="1267816"/>
            <a:ext cx="23841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COMUNAS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78"/>
          <p:cNvSpPr txBox="1"/>
          <p:nvPr/>
        </p:nvSpPr>
        <p:spPr>
          <a:xfrm>
            <a:off x="3571466" y="3046107"/>
            <a:ext cx="23841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AMBIENTES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567" y="1137316"/>
            <a:ext cx="1878899" cy="190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8" descr="Diseño departamento pequeño 62 m², plan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2953" y="3086932"/>
            <a:ext cx="2649347" cy="176623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8"/>
          <p:cNvSpPr txBox="1"/>
          <p:nvPr/>
        </p:nvSpPr>
        <p:spPr>
          <a:xfrm>
            <a:off x="571500" y="3081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Nuevas Variables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9"/>
          <p:cNvSpPr txBox="1"/>
          <p:nvPr/>
        </p:nvSpPr>
        <p:spPr>
          <a:xfrm>
            <a:off x="3475799" y="1267816"/>
            <a:ext cx="23841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AMENITIES &amp; COCHERA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79"/>
          <p:cNvSpPr txBox="1"/>
          <p:nvPr/>
        </p:nvSpPr>
        <p:spPr>
          <a:xfrm>
            <a:off x="3571466" y="3046107"/>
            <a:ext cx="23841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ESTADO DEL INMUEBLE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79" descr="Las últimas tendencias en amenities | El Cronis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89" y="1109951"/>
            <a:ext cx="2995076" cy="16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9" descr="Costo construcción edificios 2018, noticias sobre CONSTRUCCIÓN en Reporte  Inmobiliario. Toda la información del mercado inmobiliari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3983" y="3085944"/>
            <a:ext cx="2734384" cy="17781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9"/>
          <p:cNvSpPr txBox="1"/>
          <p:nvPr/>
        </p:nvSpPr>
        <p:spPr>
          <a:xfrm>
            <a:off x="571500" y="3081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Nuevas Variables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" name="Google Shape;240;p79"/>
          <p:cNvGrpSpPr/>
          <p:nvPr/>
        </p:nvGrpSpPr>
        <p:grpSpPr>
          <a:xfrm>
            <a:off x="571500" y="711823"/>
            <a:ext cx="8140700" cy="4214325"/>
            <a:chOff x="1297968" y="711823"/>
            <a:chExt cx="6436948" cy="4214325"/>
          </a:xfrm>
        </p:grpSpPr>
        <p:sp>
          <p:nvSpPr>
            <p:cNvPr id="241" name="Google Shape;241;p79"/>
            <p:cNvSpPr/>
            <p:nvPr/>
          </p:nvSpPr>
          <p:spPr>
            <a:xfrm rot="-5400000">
              <a:off x="6051166" y="711973"/>
              <a:ext cx="1683900" cy="1683600"/>
            </a:xfrm>
            <a:prstGeom prst="rtTriangle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9"/>
            <p:cNvSpPr/>
            <p:nvPr/>
          </p:nvSpPr>
          <p:spPr>
            <a:xfrm rot="10800000">
              <a:off x="1297968" y="3242548"/>
              <a:ext cx="1683900" cy="1683600"/>
            </a:xfrm>
            <a:prstGeom prst="rtTriangle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/>
        </p:nvSpPr>
        <p:spPr>
          <a:xfrm>
            <a:off x="2426700" y="1373375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RELACIONES </a:t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2426700" y="3286101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ENTRE VARIABLES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1"/>
          <p:cNvSpPr/>
          <p:nvPr/>
        </p:nvSpPr>
        <p:spPr>
          <a:xfrm>
            <a:off x="4445725" y="2212900"/>
            <a:ext cx="507000" cy="438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00A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26309"/>
            <a:ext cx="4521231" cy="3627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80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56" name="Google Shape;256;p80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0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80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Heatmap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80"/>
          <p:cNvSpPr txBox="1"/>
          <p:nvPr/>
        </p:nvSpPr>
        <p:spPr>
          <a:xfrm>
            <a:off x="1892300" y="4630843"/>
            <a:ext cx="3640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Antes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80"/>
          <p:cNvSpPr txBox="1"/>
          <p:nvPr/>
        </p:nvSpPr>
        <p:spPr>
          <a:xfrm>
            <a:off x="6858000" y="4630843"/>
            <a:ext cx="1181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325" y="1226309"/>
            <a:ext cx="41719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1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67" name="Google Shape;267;p81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1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81"/>
          <p:cNvSpPr txBox="1"/>
          <p:nvPr/>
        </p:nvSpPr>
        <p:spPr>
          <a:xfrm>
            <a:off x="407988" y="1372075"/>
            <a:ext cx="3225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Distribución </a:t>
            </a: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Price_usd_m2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Superficie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3788" y="651000"/>
            <a:ext cx="4938712" cy="44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226006"/>
            <a:ext cx="4114800" cy="9717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408709" y="951467"/>
            <a:ext cx="8278091" cy="3966898"/>
          </a:xfrm>
          <a:prstGeom prst="rect">
            <a:avLst/>
          </a:prstGeom>
          <a:noFill/>
          <a:ln w="19050" cap="flat" cmpd="sng">
            <a:solidFill>
              <a:srgbClr val="00A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571500" y="448750"/>
            <a:ext cx="33429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Nosotros</a:t>
            </a:r>
            <a:endParaRPr sz="3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743613" y="4485445"/>
            <a:ext cx="16486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Matias Granzella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 descr="A person smiling for the camera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2759" y="1302984"/>
            <a:ext cx="1310399" cy="1310399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Google Shape;67;p2"/>
          <p:cNvSpPr txBox="1"/>
          <p:nvPr/>
        </p:nvSpPr>
        <p:spPr>
          <a:xfrm>
            <a:off x="3849254" y="2597949"/>
            <a:ext cx="14374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Rocío Avakian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2" descr="A person posing for the camera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4452" y="1302984"/>
            <a:ext cx="1310400" cy="131040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Google Shape;69;p2"/>
          <p:cNvSpPr txBox="1"/>
          <p:nvPr/>
        </p:nvSpPr>
        <p:spPr>
          <a:xfrm>
            <a:off x="6767956" y="2596072"/>
            <a:ext cx="1358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Brian Brosky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2" descr="A person posing for the camera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9149" y="1302984"/>
            <a:ext cx="1310400" cy="131040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" name="Google Shape;71;p2"/>
          <p:cNvSpPr txBox="1"/>
          <p:nvPr/>
        </p:nvSpPr>
        <p:spPr>
          <a:xfrm>
            <a:off x="793580" y="2596073"/>
            <a:ext cx="19653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Juan Ignacio Murua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2" descr="A person posing for the camera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1064" y="3202061"/>
            <a:ext cx="1310400" cy="131040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" name="Google Shape;73;p2"/>
          <p:cNvSpPr txBox="1"/>
          <p:nvPr/>
        </p:nvSpPr>
        <p:spPr>
          <a:xfrm>
            <a:off x="829163" y="4485444"/>
            <a:ext cx="189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Federico Casanave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2" descr="A person wearing a suit and tie smiling at the camera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04452" y="3199139"/>
            <a:ext cx="1310400" cy="131040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" name="Google Shape;75;p2"/>
          <p:cNvSpPr txBox="1"/>
          <p:nvPr/>
        </p:nvSpPr>
        <p:spPr>
          <a:xfrm>
            <a:off x="6559557" y="4485443"/>
            <a:ext cx="16001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Julián Lizarraga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2" descr="A person wearing a suit and tie smiling at the camera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12758" y="3199139"/>
            <a:ext cx="1310400" cy="1310400"/>
          </a:xfrm>
          <a:prstGeom prst="ellipse">
            <a:avLst/>
          </a:prstGeom>
          <a:noFill/>
          <a:ln w="9525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82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76" name="Google Shape;276;p82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2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82"/>
          <p:cNvSpPr txBox="1"/>
          <p:nvPr/>
        </p:nvSpPr>
        <p:spPr>
          <a:xfrm>
            <a:off x="407988" y="1372075"/>
            <a:ext cx="3225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Price_usd_m2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por 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Amenities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7250" y="738188"/>
            <a:ext cx="55245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3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85" name="Google Shape;285;p83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3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83"/>
          <p:cNvSpPr txBox="1"/>
          <p:nvPr/>
        </p:nvSpPr>
        <p:spPr>
          <a:xfrm>
            <a:off x="407988" y="1372075"/>
            <a:ext cx="3225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Price_usd_m2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por Bs As y CABA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3087" y="560599"/>
            <a:ext cx="4100513" cy="40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2262" y="592349"/>
            <a:ext cx="1811338" cy="108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84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295" name="Google Shape;295;p84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4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84"/>
          <p:cNvSpPr txBox="1"/>
          <p:nvPr/>
        </p:nvSpPr>
        <p:spPr>
          <a:xfrm>
            <a:off x="407988" y="1372075"/>
            <a:ext cx="3225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Cantidad Tipo Propiedad en Bs As y CABA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8088" y="335716"/>
            <a:ext cx="5102224" cy="489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85"/>
          <p:cNvGrpSpPr/>
          <p:nvPr/>
        </p:nvGrpSpPr>
        <p:grpSpPr>
          <a:xfrm>
            <a:off x="571500" y="3542975"/>
            <a:ext cx="799236" cy="620791"/>
            <a:chOff x="571500" y="3542975"/>
            <a:chExt cx="799236" cy="620791"/>
          </a:xfrm>
        </p:grpSpPr>
        <p:sp>
          <p:nvSpPr>
            <p:cNvPr id="304" name="Google Shape;304;p85"/>
            <p:cNvSpPr/>
            <p:nvPr/>
          </p:nvSpPr>
          <p:spPr>
            <a:xfrm rot="10800000">
              <a:off x="789936" y="3661266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5"/>
            <p:cNvSpPr/>
            <p:nvPr/>
          </p:nvSpPr>
          <p:spPr>
            <a:xfrm rot="10800000">
              <a:off x="571500" y="3542975"/>
              <a:ext cx="580800" cy="5025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0AD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101" y="505676"/>
            <a:ext cx="8443912" cy="46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85"/>
          <p:cNvSpPr txBox="1"/>
          <p:nvPr/>
        </p:nvSpPr>
        <p:spPr>
          <a:xfrm>
            <a:off x="598488" y="23076"/>
            <a:ext cx="8443912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Tipo Propiedad </a:t>
            </a: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CABA (Comunas)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6"/>
          <p:cNvSpPr txBox="1"/>
          <p:nvPr/>
        </p:nvSpPr>
        <p:spPr>
          <a:xfrm>
            <a:off x="350038" y="411534"/>
            <a:ext cx="8443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Top 10 Barrios CABA por Amenities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850" y="1098025"/>
            <a:ext cx="7480300" cy="382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7"/>
          <p:cNvSpPr txBox="1"/>
          <p:nvPr/>
        </p:nvSpPr>
        <p:spPr>
          <a:xfrm>
            <a:off x="350050" y="305234"/>
            <a:ext cx="84438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 amenities vs sin amenities </a:t>
            </a: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(CABA)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00" y="816934"/>
            <a:ext cx="5375691" cy="407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35a0afc4f_0_0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Pendientes . . .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935a0afc4f_0_0"/>
          <p:cNvSpPr txBox="1"/>
          <p:nvPr/>
        </p:nvSpPr>
        <p:spPr>
          <a:xfrm>
            <a:off x="1873700" y="1499177"/>
            <a:ext cx="22521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GeoPandas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935a0afc4f_0_0"/>
          <p:cNvSpPr txBox="1"/>
          <p:nvPr/>
        </p:nvSpPr>
        <p:spPr>
          <a:xfrm>
            <a:off x="1884588" y="1810938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Para visualizar y clasificar mejor usando lat y lon</a:t>
            </a:r>
            <a:endParaRPr sz="1000" b="0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935a0afc4f_0_0"/>
          <p:cNvSpPr txBox="1"/>
          <p:nvPr/>
        </p:nvSpPr>
        <p:spPr>
          <a:xfrm>
            <a:off x="5941150" y="1499177"/>
            <a:ext cx="22521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Bokeh y Plotly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935a0afc4f_0_0"/>
          <p:cNvSpPr txBox="1"/>
          <p:nvPr/>
        </p:nvSpPr>
        <p:spPr>
          <a:xfrm>
            <a:off x="5955663" y="1810938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visualización más avanzadas e interactivas</a:t>
            </a:r>
            <a:endParaRPr sz="1000" b="0" i="0" u="none" strike="noStrike" cap="non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935a0afc4f_0_0"/>
          <p:cNvSpPr txBox="1"/>
          <p:nvPr/>
        </p:nvSpPr>
        <p:spPr>
          <a:xfrm>
            <a:off x="1873700" y="2845125"/>
            <a:ext cx="27132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latin typeface="Montserrat"/>
                <a:ea typeface="Montserrat"/>
                <a:cs typeface="Montserrat"/>
                <a:sym typeface="Montserrat"/>
              </a:rPr>
              <a:t>Profundizar relaciones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935a0afc4f_0_0"/>
          <p:cNvSpPr txBox="1"/>
          <p:nvPr/>
        </p:nvSpPr>
        <p:spPr>
          <a:xfrm>
            <a:off x="1873700" y="3240625"/>
            <a:ext cx="21546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Sup. en m2 para CABA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Price / Sup en m2 y obtener price por m2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Impacto de cada tipo de amenity en el price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935a0afc4f_0_0"/>
          <p:cNvSpPr txBox="1"/>
          <p:nvPr/>
        </p:nvSpPr>
        <p:spPr>
          <a:xfrm>
            <a:off x="5941150" y="2788574"/>
            <a:ext cx="2252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Más REGEX: 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935a0afc4f_0_0"/>
          <p:cNvSpPr txBox="1"/>
          <p:nvPr/>
        </p:nvSpPr>
        <p:spPr>
          <a:xfrm>
            <a:off x="5751400" y="3139075"/>
            <a:ext cx="24420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Buscar la comuna a los de comuna 0 (otros)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Price por m2 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Superficie en m2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El piso de los departamentos</a:t>
            </a:r>
            <a:endParaRPr sz="1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935a0afc4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6975" y="1499175"/>
            <a:ext cx="1086875" cy="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935a0afc4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6975" y="2845125"/>
            <a:ext cx="1086875" cy="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935a0afc4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00" y="1427050"/>
            <a:ext cx="991320" cy="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935a0afc4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9413" y="2746335"/>
            <a:ext cx="1141999" cy="8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935a0afc4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6975" y="1409437"/>
            <a:ext cx="1086875" cy="10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935a0afc4f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450" y="2864775"/>
            <a:ext cx="915900" cy="9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35a0afc4f_0_19"/>
          <p:cNvSpPr txBox="1"/>
          <p:nvPr/>
        </p:nvSpPr>
        <p:spPr>
          <a:xfrm>
            <a:off x="571500" y="651000"/>
            <a:ext cx="4674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Que más nos hubiese gustado tener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935a0afc4f_0_19"/>
          <p:cNvSpPr txBox="1"/>
          <p:nvPr/>
        </p:nvSpPr>
        <p:spPr>
          <a:xfrm>
            <a:off x="635684" y="3528650"/>
            <a:ext cx="15891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Antigüedad del inmueble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g935a0afc4f_0_19"/>
          <p:cNvSpPr txBox="1"/>
          <p:nvPr/>
        </p:nvSpPr>
        <p:spPr>
          <a:xfrm>
            <a:off x="2741935" y="3528650"/>
            <a:ext cx="1589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Fecha de la publicación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935a0afc4f_0_19"/>
          <p:cNvSpPr txBox="1"/>
          <p:nvPr/>
        </p:nvSpPr>
        <p:spPr>
          <a:xfrm>
            <a:off x="4862100" y="3528650"/>
            <a:ext cx="1589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Amueblado o no...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935a0afc4f_0_19"/>
          <p:cNvSpPr/>
          <p:nvPr/>
        </p:nvSpPr>
        <p:spPr>
          <a:xfrm>
            <a:off x="7294693" y="2300725"/>
            <a:ext cx="998100" cy="998100"/>
          </a:xfrm>
          <a:prstGeom prst="ellipse">
            <a:avLst/>
          </a:prstGeom>
          <a:noFill/>
          <a:ln w="76200" cap="flat" cmpd="sng">
            <a:solidFill>
              <a:srgbClr val="00A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935a0afc4f_0_19"/>
          <p:cNvSpPr txBox="1"/>
          <p:nvPr/>
        </p:nvSpPr>
        <p:spPr>
          <a:xfrm>
            <a:off x="6999200" y="3528650"/>
            <a:ext cx="15891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Entre otras columnas de datos hubiesen sido útiles para el modelo</a:t>
            </a:r>
            <a:endParaRPr sz="10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g935a0afc4f_0_1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5378" y="2475625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935a0afc4f_0_19" descr="A sign in the da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4551" y="2475625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935a0afc4f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624" y="2388025"/>
            <a:ext cx="823200" cy="8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935a0afc4f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6926" y="2388025"/>
            <a:ext cx="695726" cy="6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35a0afc4f_0_33"/>
          <p:cNvSpPr/>
          <p:nvPr/>
        </p:nvSpPr>
        <p:spPr>
          <a:xfrm>
            <a:off x="5908675" y="588400"/>
            <a:ext cx="3235200" cy="2694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935a0afc4f_0_33"/>
          <p:cNvSpPr txBox="1"/>
          <p:nvPr/>
        </p:nvSpPr>
        <p:spPr>
          <a:xfrm>
            <a:off x="571500" y="651000"/>
            <a:ext cx="46383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935a0afc4f_0_33"/>
          <p:cNvSpPr txBox="1"/>
          <p:nvPr/>
        </p:nvSpPr>
        <p:spPr>
          <a:xfrm>
            <a:off x="283150" y="2559963"/>
            <a:ext cx="22920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Pusimos un stop al Regex, pero puede continuarse de ser necesario</a:t>
            </a:r>
            <a:endParaRPr sz="14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935a0afc4f_0_33"/>
          <p:cNvSpPr txBox="1"/>
          <p:nvPr/>
        </p:nvSpPr>
        <p:spPr>
          <a:xfrm>
            <a:off x="3228363" y="2107650"/>
            <a:ext cx="28053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No rellenamos valores con estimadores, queda la puerta abierta para el futuro</a:t>
            </a:r>
            <a:endParaRPr sz="14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935a0afc4f_0_33"/>
          <p:cNvSpPr txBox="1"/>
          <p:nvPr/>
        </p:nvSpPr>
        <p:spPr>
          <a:xfrm>
            <a:off x="6504675" y="2559975"/>
            <a:ext cx="25107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Correlaciones interesantes del precio por m2 con amenitites y zonas geográficas</a:t>
            </a:r>
            <a:endParaRPr sz="14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935a0afc4f_0_33"/>
          <p:cNvSpPr txBox="1"/>
          <p:nvPr/>
        </p:nvSpPr>
        <p:spPr>
          <a:xfrm>
            <a:off x="1489563" y="4285700"/>
            <a:ext cx="62829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 futuro modelo para estimar precio se basaría en:</a:t>
            </a:r>
            <a:endParaRPr u="sng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Precio en m2; Superficie en m2; Amenities; Geografía; etc.</a:t>
            </a:r>
            <a:endParaRPr u="sng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935a0afc4f_0_33"/>
          <p:cNvSpPr/>
          <p:nvPr/>
        </p:nvSpPr>
        <p:spPr>
          <a:xfrm>
            <a:off x="0" y="3813425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9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935a0afc4f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11" y="1703375"/>
            <a:ext cx="1017077" cy="8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935a0afc4f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575" y="1201350"/>
            <a:ext cx="1392840" cy="9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935a0afc4f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352" y="1433831"/>
            <a:ext cx="1568554" cy="10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935a0afc4f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413" y="3273080"/>
            <a:ext cx="2409175" cy="843595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"/>
          <p:cNvSpPr txBox="1"/>
          <p:nvPr/>
        </p:nvSpPr>
        <p:spPr>
          <a:xfrm>
            <a:off x="2722645" y="2350265"/>
            <a:ext cx="4290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¿ Preguntas ?</a:t>
            </a:r>
            <a:endParaRPr sz="4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0" y="0"/>
            <a:ext cx="1455000" cy="18693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2205318" y="1869300"/>
            <a:ext cx="4820770" cy="165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6"/>
          <p:cNvGrpSpPr/>
          <p:nvPr/>
        </p:nvGrpSpPr>
        <p:grpSpPr>
          <a:xfrm>
            <a:off x="2251779" y="2023824"/>
            <a:ext cx="4727848" cy="1552751"/>
            <a:chOff x="1936850" y="481950"/>
            <a:chExt cx="4635600" cy="1387500"/>
          </a:xfrm>
        </p:grpSpPr>
        <p:sp>
          <p:nvSpPr>
            <p:cNvPr id="376" name="Google Shape;376;p6"/>
            <p:cNvSpPr/>
            <p:nvPr/>
          </p:nvSpPr>
          <p:spPr>
            <a:xfrm>
              <a:off x="1936850" y="1674850"/>
              <a:ext cx="4483200" cy="420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2165450" y="1691775"/>
              <a:ext cx="4407000" cy="1776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 rot="5400000">
              <a:off x="5709500" y="1150500"/>
              <a:ext cx="1379100" cy="420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6378050" y="710550"/>
              <a:ext cx="194400" cy="1158900"/>
            </a:xfrm>
            <a:prstGeom prst="rect">
              <a:avLst/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336149" y="1962225"/>
            <a:ext cx="2252100" cy="33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619989" y="1836775"/>
            <a:ext cx="5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336149" y="3029729"/>
            <a:ext cx="2644180" cy="33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Regresión Argentina</a:t>
            </a:r>
            <a:endParaRPr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571500" y="2914300"/>
            <a:ext cx="6399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142212" y="4140444"/>
            <a:ext cx="3773100" cy="774600"/>
          </a:xfrm>
          <a:prstGeom prst="rect">
            <a:avLst/>
          </a:prstGeom>
          <a:noFill/>
          <a:ln w="28575" cap="flat" cmpd="sng">
            <a:solidFill>
              <a:srgbClr val="00A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370800" y="4369023"/>
            <a:ext cx="3773100" cy="7746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5137175" y="1958696"/>
            <a:ext cx="3253790" cy="33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latin typeface="Montserrat"/>
                <a:ea typeface="Montserrat"/>
                <a:cs typeface="Montserrat"/>
                <a:sym typeface="Montserrat"/>
              </a:rPr>
              <a:t>Muestreo y oportunidades</a:t>
            </a:r>
            <a:endParaRPr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4334425" y="1836775"/>
            <a:ext cx="7332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 sz="3200" b="1" i="0" u="none" strike="noStrike" cap="none" dirty="0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5137175" y="3029729"/>
            <a:ext cx="2252100" cy="25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4334425" y="2914300"/>
            <a:ext cx="7332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05.</a:t>
            </a:r>
            <a:endParaRPr sz="3200" b="1" i="0" u="none" strike="noStrike" cap="none" dirty="0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4663490" y="-198760"/>
            <a:ext cx="1378500" cy="1378500"/>
          </a:xfrm>
          <a:prstGeom prst="ellipse">
            <a:avLst/>
          </a:prstGeom>
          <a:noFill/>
          <a:ln w="9525" cap="flat" cmpd="sng">
            <a:solidFill>
              <a:srgbClr val="00A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1;p3">
            <a:extLst>
              <a:ext uri="{FF2B5EF4-FFF2-40B4-BE49-F238E27FC236}">
                <a16:creationId xmlns:a16="http://schemas.microsoft.com/office/drawing/2014/main" id="{A1DDB684-2D8B-46A2-88EB-FA113FFE8E12}"/>
              </a:ext>
            </a:extLst>
          </p:cNvPr>
          <p:cNvSpPr txBox="1"/>
          <p:nvPr/>
        </p:nvSpPr>
        <p:spPr>
          <a:xfrm>
            <a:off x="571500" y="3991825"/>
            <a:ext cx="7332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3200" b="1" i="0" u="none" strike="noStrike" cap="none" dirty="0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90;p3">
            <a:extLst>
              <a:ext uri="{FF2B5EF4-FFF2-40B4-BE49-F238E27FC236}">
                <a16:creationId xmlns:a16="http://schemas.microsoft.com/office/drawing/2014/main" id="{0ECBA454-4B33-4B77-A61C-18236ECEF296}"/>
              </a:ext>
            </a:extLst>
          </p:cNvPr>
          <p:cNvSpPr txBox="1"/>
          <p:nvPr/>
        </p:nvSpPr>
        <p:spPr>
          <a:xfrm>
            <a:off x="1336149" y="4145917"/>
            <a:ext cx="2252100" cy="25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es-AR" sz="1800" b="1" dirty="0">
                <a:latin typeface="Montserrat"/>
                <a:ea typeface="Montserrat"/>
                <a:cs typeface="Montserrat"/>
                <a:sym typeface="Montserrat"/>
              </a:rPr>
              <a:t>Regresión CABA</a:t>
            </a:r>
            <a:endParaRPr lang="es-AR"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E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"/>
          <p:cNvSpPr/>
          <p:nvPr/>
        </p:nvSpPr>
        <p:spPr>
          <a:xfrm>
            <a:off x="1004600" y="1163574"/>
            <a:ext cx="6426900" cy="2471400"/>
          </a:xfrm>
          <a:prstGeom prst="rect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"/>
          <p:cNvSpPr txBox="1"/>
          <p:nvPr/>
        </p:nvSpPr>
        <p:spPr>
          <a:xfrm>
            <a:off x="1004700" y="1946207"/>
            <a:ext cx="64269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sz="4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7"/>
          <p:cNvSpPr/>
          <p:nvPr/>
        </p:nvSpPr>
        <p:spPr>
          <a:xfrm rot="5400000">
            <a:off x="1233200" y="1392175"/>
            <a:ext cx="286200" cy="2862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7" descr="A picture containing drawing, foo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1475" y="4575373"/>
            <a:ext cx="1848616" cy="55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5908675" y="588400"/>
            <a:ext cx="3235200" cy="2694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571500" y="651000"/>
            <a:ext cx="46383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571500" y="1092982"/>
            <a:ext cx="46383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Generales</a:t>
            </a:r>
            <a:endParaRPr sz="16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886833" y="3660302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predictivo usando una regresión lineal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6535845" y="2571750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Transformar variables categóricas a </a:t>
            </a:r>
            <a:r>
              <a:rPr lang="es-AR" sz="1000" dirty="0" err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dummies</a:t>
            </a:r>
            <a:endParaRPr sz="1000" b="0" i="0" u="none" strike="noStrike" cap="none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418418" y="2571750"/>
            <a:ext cx="1816800" cy="390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Dropear valores nulos.</a:t>
            </a:r>
            <a:endParaRPr sz="1000" b="0" i="0" u="none" strike="noStrike" cap="none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0" y="3813425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1018" y="1627818"/>
            <a:ext cx="831600" cy="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714B888-259A-4ABA-8ACC-AB6530A6E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33" y="2152334"/>
            <a:ext cx="1440000" cy="1440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6D82AD6-0C45-48BE-9C8E-D712AD455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445" y="1628950"/>
            <a:ext cx="831600" cy="8316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402B3F0-80B1-45CA-97D7-33AF16842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018" y="3176534"/>
            <a:ext cx="831600" cy="831600"/>
          </a:xfrm>
          <a:prstGeom prst="rect">
            <a:avLst/>
          </a:prstGeom>
        </p:spPr>
      </p:pic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90769BD4-0F5F-42C1-AA8C-58894F8A648D}"/>
              </a:ext>
            </a:extLst>
          </p:cNvPr>
          <p:cNvSpPr txBox="1"/>
          <p:nvPr/>
        </p:nvSpPr>
        <p:spPr>
          <a:xfrm>
            <a:off x="4418418" y="4106033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Probar con distintas </a:t>
            </a:r>
            <a:r>
              <a:rPr lang="es-AR" sz="1000" dirty="0" err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000" b="0" i="0" u="none" strike="noStrike" cap="none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1152343-331D-4588-91D8-D084DE856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355" y="2512334"/>
            <a:ext cx="720000" cy="720000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E9B862-843E-4A39-9689-4706B3540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445" y="3176534"/>
            <a:ext cx="831600" cy="831600"/>
          </a:xfrm>
          <a:prstGeom prst="rect">
            <a:avLst/>
          </a:prstGeom>
        </p:spPr>
      </p:pic>
      <p:sp>
        <p:nvSpPr>
          <p:cNvPr id="13" name="Google Shape;101;p4">
            <a:extLst>
              <a:ext uri="{FF2B5EF4-FFF2-40B4-BE49-F238E27FC236}">
                <a16:creationId xmlns:a16="http://schemas.microsoft.com/office/drawing/2014/main" id="{75C4C6DE-C2AC-40E7-BC42-1581C38C9F36}"/>
              </a:ext>
            </a:extLst>
          </p:cNvPr>
          <p:cNvSpPr txBox="1"/>
          <p:nvPr/>
        </p:nvSpPr>
        <p:spPr>
          <a:xfrm>
            <a:off x="6617875" y="4106033"/>
            <a:ext cx="181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AR" sz="1000" dirty="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Probar con Lasso y con Ridge</a:t>
            </a:r>
            <a:endParaRPr sz="1000" b="0" i="0" u="none" strike="noStrike" cap="none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9"/>
          <p:cNvSpPr txBox="1"/>
          <p:nvPr/>
        </p:nvSpPr>
        <p:spPr>
          <a:xfrm>
            <a:off x="571500" y="650999"/>
            <a:ext cx="3191400" cy="92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Diagnóstico inicial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69"/>
          <p:cNvSpPr/>
          <p:nvPr/>
        </p:nvSpPr>
        <p:spPr>
          <a:xfrm>
            <a:off x="4815200" y="0"/>
            <a:ext cx="4329000" cy="51435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0500" y="675925"/>
            <a:ext cx="4813200" cy="3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9"/>
          <p:cNvSpPr txBox="1"/>
          <p:nvPr/>
        </p:nvSpPr>
        <p:spPr>
          <a:xfrm>
            <a:off x="571500" y="2032125"/>
            <a:ext cx="2400300" cy="79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1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rPr>
              <a:t>“As data scientists, our job is to extract signal from noise.”</a:t>
            </a:r>
            <a:endParaRPr sz="16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9" name="Google Shape;119;p69"/>
          <p:cNvGrpSpPr/>
          <p:nvPr/>
        </p:nvGrpSpPr>
        <p:grpSpPr>
          <a:xfrm>
            <a:off x="2610000" y="4359866"/>
            <a:ext cx="311100" cy="107700"/>
            <a:chOff x="2610000" y="4359866"/>
            <a:chExt cx="311100" cy="107700"/>
          </a:xfrm>
        </p:grpSpPr>
        <p:sp>
          <p:nvSpPr>
            <p:cNvPr id="120" name="Google Shape;120;p69"/>
            <p:cNvSpPr/>
            <p:nvPr/>
          </p:nvSpPr>
          <p:spPr>
            <a:xfrm rot="5400000">
              <a:off x="2597400" y="4372466"/>
              <a:ext cx="107700" cy="82500"/>
            </a:xfrm>
            <a:prstGeom prst="triangle">
              <a:avLst>
                <a:gd name="adj" fmla="val 50000"/>
              </a:avLst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9"/>
            <p:cNvSpPr/>
            <p:nvPr/>
          </p:nvSpPr>
          <p:spPr>
            <a:xfrm rot="5400000">
              <a:off x="2826000" y="4372466"/>
              <a:ext cx="107700" cy="82500"/>
            </a:xfrm>
            <a:prstGeom prst="triangle">
              <a:avLst>
                <a:gd name="adj" fmla="val 50000"/>
              </a:avLst>
            </a:prstGeom>
            <a:solidFill>
              <a:srgbClr val="00A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69"/>
          <p:cNvSpPr txBox="1"/>
          <p:nvPr/>
        </p:nvSpPr>
        <p:spPr>
          <a:xfrm>
            <a:off x="562450" y="2887158"/>
            <a:ext cx="19203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1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Daniel Tunkelang</a:t>
            </a:r>
            <a:endParaRPr sz="1000" b="0" i="1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69" descr="Tour de arquitectura en Buenos Aires - Puerto Madero - Artchitectou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0500" y="675925"/>
            <a:ext cx="4813382" cy="320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5e6a20f4e_0_0"/>
          <p:cNvSpPr txBox="1"/>
          <p:nvPr/>
        </p:nvSpPr>
        <p:spPr>
          <a:xfrm>
            <a:off x="571500" y="651000"/>
            <a:ext cx="42906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Tipos de campos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95e6a20f4e_0_0"/>
          <p:cNvSpPr txBox="1"/>
          <p:nvPr/>
        </p:nvSpPr>
        <p:spPr>
          <a:xfrm>
            <a:off x="1336150" y="1912975"/>
            <a:ext cx="272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Relacionados al precio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95e6a20f4e_0_0"/>
          <p:cNvSpPr txBox="1"/>
          <p:nvPr/>
        </p:nvSpPr>
        <p:spPr>
          <a:xfrm>
            <a:off x="619989" y="1836775"/>
            <a:ext cx="5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g95e6a20f4e_0_0"/>
          <p:cNvSpPr txBox="1"/>
          <p:nvPr/>
        </p:nvSpPr>
        <p:spPr>
          <a:xfrm>
            <a:off x="1336149" y="2695061"/>
            <a:ext cx="24828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Relacionados a la ubicación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95e6a20f4e_0_0"/>
          <p:cNvSpPr txBox="1"/>
          <p:nvPr/>
        </p:nvSpPr>
        <p:spPr>
          <a:xfrm>
            <a:off x="571500" y="2618850"/>
            <a:ext cx="6399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95e6a20f4e_0_0"/>
          <p:cNvSpPr txBox="1"/>
          <p:nvPr/>
        </p:nvSpPr>
        <p:spPr>
          <a:xfrm>
            <a:off x="1374250" y="3551386"/>
            <a:ext cx="2729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Relacionados a las características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95e6a20f4e_0_0"/>
          <p:cNvSpPr txBox="1"/>
          <p:nvPr/>
        </p:nvSpPr>
        <p:spPr>
          <a:xfrm>
            <a:off x="571500" y="3475175"/>
            <a:ext cx="7332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32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g95e6a20f4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02" y="1382390"/>
            <a:ext cx="3487672" cy="34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0"/>
          <p:cNvSpPr txBox="1"/>
          <p:nvPr/>
        </p:nvSpPr>
        <p:spPr>
          <a:xfrm>
            <a:off x="2431357" y="219245"/>
            <a:ext cx="4649086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Análisis de nulos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70"/>
          <p:cNvSpPr txBox="1"/>
          <p:nvPr/>
        </p:nvSpPr>
        <p:spPr>
          <a:xfrm>
            <a:off x="588600" y="2069455"/>
            <a:ext cx="4167300" cy="23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953" y="919997"/>
            <a:ext cx="4506593" cy="413326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0"/>
          <p:cNvSpPr txBox="1"/>
          <p:nvPr/>
        </p:nvSpPr>
        <p:spPr>
          <a:xfrm>
            <a:off x="5617538" y="1260571"/>
            <a:ext cx="3188635" cy="131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  Floors, expenses y rooms son los tres campos con mayor cantidad de registros nulos (93%, 88% y 60%, respectivamente).</a:t>
            </a: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70"/>
          <p:cNvSpPr/>
          <p:nvPr/>
        </p:nvSpPr>
        <p:spPr>
          <a:xfrm>
            <a:off x="0" y="3813425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0"/>
          <p:cNvSpPr/>
          <p:nvPr/>
        </p:nvSpPr>
        <p:spPr>
          <a:xfrm>
            <a:off x="5908800" y="785297"/>
            <a:ext cx="3235200" cy="2694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1"/>
          <p:cNvSpPr txBox="1"/>
          <p:nvPr/>
        </p:nvSpPr>
        <p:spPr>
          <a:xfrm>
            <a:off x="2247457" y="191121"/>
            <a:ext cx="4649086" cy="92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Correlación entre variables numéricas</a:t>
            </a:r>
            <a:endParaRPr sz="3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31" y="1195163"/>
            <a:ext cx="4770031" cy="375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1"/>
          <p:cNvSpPr txBox="1"/>
          <p:nvPr/>
        </p:nvSpPr>
        <p:spPr>
          <a:xfrm>
            <a:off x="5643034" y="1524772"/>
            <a:ext cx="3188635" cy="27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00ADEE"/>
                </a:solidFill>
                <a:latin typeface="Montserrat"/>
                <a:ea typeface="Montserrat"/>
                <a:cs typeface="Montserrat"/>
                <a:sym typeface="Montserrat"/>
              </a:rPr>
              <a:t>Correlaciones claras:</a:t>
            </a:r>
            <a:endParaRPr sz="2000" b="1" i="0" u="none" strike="noStrike" cap="none">
              <a:solidFill>
                <a:srgbClr val="00A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71"/>
          <p:cNvSpPr txBox="1"/>
          <p:nvPr/>
        </p:nvSpPr>
        <p:spPr>
          <a:xfrm>
            <a:off x="5643034" y="1880046"/>
            <a:ext cx="3188635" cy="102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  price_aprox_usd y price_aprox_local_currency.</a:t>
            </a: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  price_per_m2 y price.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71"/>
          <p:cNvSpPr/>
          <p:nvPr/>
        </p:nvSpPr>
        <p:spPr>
          <a:xfrm>
            <a:off x="0" y="3825457"/>
            <a:ext cx="1329900" cy="1329900"/>
          </a:xfrm>
          <a:prstGeom prst="rtTriangle">
            <a:avLst/>
          </a:prstGeom>
          <a:solidFill>
            <a:srgbClr val="00ADEE"/>
          </a:solidFill>
          <a:ln>
            <a:noFill/>
          </a:ln>
          <a:effectLst>
            <a:outerShdw blurRad="357188" dist="85725" dir="2700000" algn="bl" rotWithShape="0">
              <a:srgbClr val="000000">
                <a:alpha val="3058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2"/>
          <p:cNvSpPr txBox="1"/>
          <p:nvPr/>
        </p:nvSpPr>
        <p:spPr>
          <a:xfrm>
            <a:off x="1421473" y="150579"/>
            <a:ext cx="6605243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Diagnóstico del precio por m</a:t>
            </a:r>
            <a:r>
              <a:rPr lang="en" sz="3200" b="1" i="0" u="none" strike="noStrike" cap="none" baseline="30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200" b="1" i="0" u="none" strike="noStrike" cap="none" baseline="30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72"/>
          <p:cNvSpPr txBox="1"/>
          <p:nvPr/>
        </p:nvSpPr>
        <p:spPr>
          <a:xfrm>
            <a:off x="588600" y="2069455"/>
            <a:ext cx="4167300" cy="23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72"/>
          <p:cNvSpPr txBox="1"/>
          <p:nvPr/>
        </p:nvSpPr>
        <p:spPr>
          <a:xfrm>
            <a:off x="4737000" y="1861225"/>
            <a:ext cx="4115700" cy="23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69" y="760542"/>
            <a:ext cx="4515633" cy="4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095" y="765362"/>
            <a:ext cx="4291636" cy="399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2"/>
          <p:cNvSpPr/>
          <p:nvPr/>
        </p:nvSpPr>
        <p:spPr>
          <a:xfrm>
            <a:off x="5908800" y="4882444"/>
            <a:ext cx="3235200" cy="26940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564</Words>
  <Application>Microsoft Office PowerPoint</Application>
  <PresentationFormat>On-screen Show (16:9)</PresentationFormat>
  <Paragraphs>118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Roboto</vt:lpstr>
      <vt:lpstr>Arial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brosky</dc:creator>
  <cp:lastModifiedBy>Matias Federico Granzella</cp:lastModifiedBy>
  <cp:revision>4</cp:revision>
  <dcterms:modified xsi:type="dcterms:W3CDTF">2020-10-13T15:14:26Z</dcterms:modified>
</cp:coreProperties>
</file>